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7" roundtripDataSignature="AMtx7mj4v99yRICgiQTUVtmquUvBtgto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15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16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7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18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19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20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2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22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23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24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p25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26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27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p37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p38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p4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5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3"/>
          <p:cNvSpPr txBox="1"/>
          <p:nvPr>
            <p:ph type="title"/>
          </p:nvPr>
        </p:nvSpPr>
        <p:spPr>
          <a:xfrm>
            <a:off x="902004" y="908380"/>
            <a:ext cx="733999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3"/>
          <p:cNvSpPr txBox="1"/>
          <p:nvPr>
            <p:ph idx="1" type="body"/>
          </p:nvPr>
        </p:nvSpPr>
        <p:spPr>
          <a:xfrm>
            <a:off x="810564" y="1684756"/>
            <a:ext cx="7522870" cy="2327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3"/>
          <p:cNvSpPr txBox="1"/>
          <p:nvPr>
            <p:ph idx="11" type="ftr"/>
          </p:nvPr>
        </p:nvSpPr>
        <p:spPr>
          <a:xfrm>
            <a:off x="2615564" y="6583400"/>
            <a:ext cx="3916045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3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3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showMasterSp="0" type="obj">
  <p:cSld name="OBJECT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4"/>
          <p:cNvSpPr txBox="1"/>
          <p:nvPr>
            <p:ph idx="11" type="ftr"/>
          </p:nvPr>
        </p:nvSpPr>
        <p:spPr>
          <a:xfrm>
            <a:off x="2615564" y="6583400"/>
            <a:ext cx="3916045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4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5"/>
          <p:cNvSpPr txBox="1"/>
          <p:nvPr>
            <p:ph type="title"/>
          </p:nvPr>
        </p:nvSpPr>
        <p:spPr>
          <a:xfrm>
            <a:off x="902004" y="908380"/>
            <a:ext cx="733999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5"/>
          <p:cNvSpPr txBox="1"/>
          <p:nvPr>
            <p:ph idx="11" type="ftr"/>
          </p:nvPr>
        </p:nvSpPr>
        <p:spPr>
          <a:xfrm>
            <a:off x="2615564" y="6583400"/>
            <a:ext cx="3916045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5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6"/>
          <p:cNvSpPr txBox="1"/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6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6"/>
          <p:cNvSpPr txBox="1"/>
          <p:nvPr>
            <p:ph idx="11" type="ftr"/>
          </p:nvPr>
        </p:nvSpPr>
        <p:spPr>
          <a:xfrm>
            <a:off x="2615564" y="6583400"/>
            <a:ext cx="3916045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6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 txBox="1"/>
          <p:nvPr>
            <p:ph type="title"/>
          </p:nvPr>
        </p:nvSpPr>
        <p:spPr>
          <a:xfrm>
            <a:off x="902004" y="908380"/>
            <a:ext cx="733999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7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7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7"/>
          <p:cNvSpPr txBox="1"/>
          <p:nvPr>
            <p:ph idx="11" type="ftr"/>
          </p:nvPr>
        </p:nvSpPr>
        <p:spPr>
          <a:xfrm>
            <a:off x="2615564" y="6583400"/>
            <a:ext cx="3916045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7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400" marR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/>
          <p:nvPr/>
        </p:nvSpPr>
        <p:spPr>
          <a:xfrm>
            <a:off x="0" y="6400799"/>
            <a:ext cx="9144000" cy="457200"/>
          </a:xfrm>
          <a:custGeom>
            <a:rect b="b" l="l" r="r" t="t"/>
            <a:pathLst>
              <a:path extrusionOk="0" h="457200" w="91440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00319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42"/>
          <p:cNvSpPr/>
          <p:nvPr/>
        </p:nvSpPr>
        <p:spPr>
          <a:xfrm>
            <a:off x="0" y="6333744"/>
            <a:ext cx="9144000" cy="67310"/>
          </a:xfrm>
          <a:custGeom>
            <a:rect b="b" l="l" r="r" t="t"/>
            <a:pathLst>
              <a:path extrusionOk="0" h="67310" w="914400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42"/>
          <p:cNvSpPr/>
          <p:nvPr/>
        </p:nvSpPr>
        <p:spPr>
          <a:xfrm>
            <a:off x="894588" y="1737360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42"/>
          <p:cNvSpPr txBox="1"/>
          <p:nvPr>
            <p:ph type="title"/>
          </p:nvPr>
        </p:nvSpPr>
        <p:spPr>
          <a:xfrm>
            <a:off x="902004" y="908380"/>
            <a:ext cx="733999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2"/>
          <p:cNvSpPr txBox="1"/>
          <p:nvPr>
            <p:ph idx="1" type="body"/>
          </p:nvPr>
        </p:nvSpPr>
        <p:spPr>
          <a:xfrm>
            <a:off x="810564" y="1684756"/>
            <a:ext cx="7522870" cy="2327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42"/>
          <p:cNvSpPr txBox="1"/>
          <p:nvPr>
            <p:ph idx="11" type="ftr"/>
          </p:nvPr>
        </p:nvSpPr>
        <p:spPr>
          <a:xfrm>
            <a:off x="2615564" y="6583400"/>
            <a:ext cx="3916045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2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2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2540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540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2540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540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40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540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40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40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Relationship Id="rId4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Relationship Id="rId4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Relationship Id="rId4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g"/><Relationship Id="rId4" Type="http://schemas.openxmlformats.org/officeDocument/2006/relationships/image" Target="../media/image2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>
            <p:ph type="title"/>
          </p:nvPr>
        </p:nvSpPr>
        <p:spPr>
          <a:xfrm>
            <a:off x="1123397" y="3815559"/>
            <a:ext cx="7689644" cy="749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Helicopter Safety 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Assist Program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helicopter flying in the sky  Description generated with high confidence" id="47" name="Google Shape;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-15029"/>
            <a:ext cx="9143980" cy="5395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flag  Description generated with very high confidence" id="48" name="Google Shape;4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91001" y="3057526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 txBox="1"/>
          <p:nvPr/>
        </p:nvSpPr>
        <p:spPr>
          <a:xfrm>
            <a:off x="7870371" y="6506680"/>
            <a:ext cx="203036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Updated 5/14/20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0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124" name="Google Shape;124;p10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/>
          <p:nvPr/>
        </p:nvSpPr>
        <p:spPr>
          <a:xfrm>
            <a:off x="3047" y="6842759"/>
            <a:ext cx="9141460" cy="15240"/>
          </a:xfrm>
          <a:custGeom>
            <a:rect b="b" l="l" r="r" t="t"/>
            <a:pathLst>
              <a:path extrusionOk="0" h="15240" w="9141460">
                <a:moveTo>
                  <a:pt x="0" y="15239"/>
                </a:moveTo>
                <a:lnTo>
                  <a:pt x="9140952" y="15239"/>
                </a:lnTo>
                <a:lnTo>
                  <a:pt x="914095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319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1"/>
          <p:cNvSpPr txBox="1"/>
          <p:nvPr/>
        </p:nvSpPr>
        <p:spPr>
          <a:xfrm>
            <a:off x="8181085" y="6587947"/>
            <a:ext cx="137160" cy="134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0" y="0"/>
            <a:ext cx="9144000" cy="6842759"/>
          </a:xfrm>
          <a:custGeom>
            <a:rect b="b" l="l" r="r" t="t"/>
            <a:pathLst>
              <a:path extrusionOk="0" h="6842759" w="9144000">
                <a:moveTo>
                  <a:pt x="0" y="6842759"/>
                </a:moveTo>
                <a:lnTo>
                  <a:pt x="9144000" y="6842759"/>
                </a:lnTo>
                <a:lnTo>
                  <a:pt x="9144000" y="0"/>
                </a:lnTo>
                <a:lnTo>
                  <a:pt x="0" y="0"/>
                </a:lnTo>
                <a:lnTo>
                  <a:pt x="0" y="6842759"/>
                </a:lnTo>
                <a:close/>
              </a:path>
            </a:pathLst>
          </a:custGeom>
          <a:solidFill>
            <a:srgbClr val="A4C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0" y="0"/>
            <a:ext cx="9144000" cy="6842759"/>
          </a:xfrm>
          <a:custGeom>
            <a:rect b="b" l="l" r="r" t="t"/>
            <a:pathLst>
              <a:path extrusionOk="0" h="6842759" w="9144000">
                <a:moveTo>
                  <a:pt x="0" y="6842759"/>
                </a:moveTo>
                <a:lnTo>
                  <a:pt x="9144000" y="6842759"/>
                </a:lnTo>
                <a:lnTo>
                  <a:pt x="9144000" y="0"/>
                </a:lnTo>
                <a:lnTo>
                  <a:pt x="0" y="0"/>
                </a:lnTo>
                <a:lnTo>
                  <a:pt x="0" y="6842759"/>
                </a:lnTo>
                <a:close/>
              </a:path>
            </a:pathLst>
          </a:custGeom>
          <a:noFill/>
          <a:ln cap="flat" cmpd="sng" w="15225">
            <a:solidFill>
              <a:srgbClr val="8B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2615564" y="6554825"/>
            <a:ext cx="3916045" cy="151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MED EVAC - HELICOPTER SAFETY AND SEARCH ASSIST TRAINING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grass, green, sitting, man  Description generated with very high confidence"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37" y="-562446"/>
            <a:ext cx="9150013" cy="6854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/>
        </p:nvSpPr>
        <p:spPr>
          <a:xfrm>
            <a:off x="2628264" y="6587947"/>
            <a:ext cx="5690235" cy="134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407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baseline="30000" i="0" lang="en-US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NORTH COLORADO MED EVAC - HELICOPTER SAFETY AND SEARCH ASSIST TRAINING	</a:t>
            </a:r>
            <a:r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truck driving down a dirt road  Description generated with very high confidence" id="145" name="Google Shape;1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65" y="-2198"/>
            <a:ext cx="12216911" cy="6862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/>
          <p:nvPr>
            <p:ph type="title"/>
          </p:nvPr>
        </p:nvSpPr>
        <p:spPr>
          <a:xfrm>
            <a:off x="902004" y="908380"/>
            <a:ext cx="3172393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LZ Diagram</a:t>
            </a:r>
            <a:endParaRPr/>
          </a:p>
        </p:txBody>
      </p:sp>
      <p:sp>
        <p:nvSpPr>
          <p:cNvPr id="151" name="Google Shape;151;p14"/>
          <p:cNvSpPr/>
          <p:nvPr/>
        </p:nvSpPr>
        <p:spPr>
          <a:xfrm>
            <a:off x="304800" y="1886711"/>
            <a:ext cx="8578596" cy="39410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4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153" name="Google Shape;153;p14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/>
          <p:nvPr>
            <p:ph type="title"/>
          </p:nvPr>
        </p:nvSpPr>
        <p:spPr>
          <a:xfrm>
            <a:off x="902004" y="908380"/>
            <a:ext cx="3843486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Lighting the LZ</a:t>
            </a: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2269235" y="1845564"/>
            <a:ext cx="4606750" cy="40233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5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161" name="Google Shape;161;p15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>
            <p:ph type="title"/>
          </p:nvPr>
        </p:nvSpPr>
        <p:spPr>
          <a:xfrm>
            <a:off x="902004" y="973327"/>
            <a:ext cx="7246452" cy="704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Ground-to-Air Communications</a:t>
            </a:r>
            <a:endParaRPr sz="4400"/>
          </a:p>
        </p:txBody>
      </p:sp>
      <p:sp>
        <p:nvSpPr>
          <p:cNvPr id="167" name="Google Shape;167;p16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168" name="Google Shape;168;p16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16"/>
          <p:cNvSpPr txBox="1"/>
          <p:nvPr/>
        </p:nvSpPr>
        <p:spPr>
          <a:xfrm>
            <a:off x="810564" y="1684756"/>
            <a:ext cx="6555105" cy="3644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00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Prior to landing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Remember SWORD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LZ identifiers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Identify hazards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Identify height and location of all obstacles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Common reference/landmark or “o’clock” reference from pilot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Wind speed and direction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Describe landing surface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/>
          <p:nvPr>
            <p:ph type="title"/>
          </p:nvPr>
        </p:nvSpPr>
        <p:spPr>
          <a:xfrm>
            <a:off x="902004" y="908380"/>
            <a:ext cx="4876031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Patient Packaging</a:t>
            </a:r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5428869" y="1781110"/>
            <a:ext cx="3579495" cy="256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1275">
            <a:spAutoFit/>
          </a:bodyPr>
          <a:lstStyle/>
          <a:p>
            <a:pPr indent="-120650" lvl="0" marL="1041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Maintain safe distance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Remove loose clothing/hats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Avoid loose blankets/belongings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5080" rtl="0" algn="l">
              <a:lnSpc>
                <a:spcPct val="108000"/>
              </a:lnSpc>
              <a:spcBef>
                <a:spcPts val="144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Protect patient from debris (rotor  wash)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Splints and boards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177" name="Google Shape;177;p17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group of people sitting on the ground  Description generated with high confidence" id="178" name="Google Shape;1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137" y="2024313"/>
            <a:ext cx="4600575" cy="345607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/>
          <p:nvPr>
            <p:ph type="title"/>
          </p:nvPr>
        </p:nvSpPr>
        <p:spPr>
          <a:xfrm>
            <a:off x="902004" y="908380"/>
            <a:ext cx="457337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Tail Rotor Guard</a:t>
            </a:r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454863" y="1747086"/>
            <a:ext cx="2387600" cy="28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0000">
            <a:spAutoFit/>
          </a:bodyPr>
          <a:lstStyle/>
          <a:p>
            <a:pPr indent="-120650" lvl="0" marL="1035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Assign tail rotor guard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3504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Out of danger zone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3504" marR="0" rtl="0" algn="l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Stay in view of pilot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3504" marR="48895" rtl="0" algn="just">
              <a:lnSpc>
                <a:spcPct val="108000"/>
              </a:lnSpc>
              <a:spcBef>
                <a:spcPts val="143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Keep people, vehicles  or animals away from  tail rotor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186" name="Google Shape;186;p18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grass, outdoor, people, group  Description generated with very high confidence" id="187" name="Google Shape;18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1189" y="1934076"/>
            <a:ext cx="4863765" cy="365158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>
            <p:ph type="title"/>
          </p:nvPr>
        </p:nvSpPr>
        <p:spPr>
          <a:xfrm>
            <a:off x="902004" y="908380"/>
            <a:ext cx="7050739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Approaching the Helicopter</a:t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1735835" y="1709940"/>
            <a:ext cx="5832348" cy="47292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1930907" y="2396449"/>
            <a:ext cx="5282100" cy="4178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9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196" name="Google Shape;196;p19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>
            <p:ph type="title"/>
          </p:nvPr>
        </p:nvSpPr>
        <p:spPr>
          <a:xfrm>
            <a:off x="902004" y="908380"/>
            <a:ext cx="3725177" cy="7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Who we are</a:t>
            </a:r>
            <a:endParaRPr/>
          </a:p>
        </p:txBody>
      </p:sp>
      <p:sp>
        <p:nvSpPr>
          <p:cNvPr id="55" name="Google Shape;55;p2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56" name="Google Shape;56;p2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2"/>
          <p:cNvSpPr txBox="1"/>
          <p:nvPr/>
        </p:nvSpPr>
        <p:spPr>
          <a:xfrm>
            <a:off x="810564" y="1691157"/>
            <a:ext cx="4236720" cy="4002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2700">
            <a:spAutoFit/>
          </a:bodyPr>
          <a:lstStyle/>
          <a:p>
            <a:pPr indent="-114300" lvl="0" marL="1041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Safety above all else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04139" marR="0" rtl="0" algn="l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Clinical excellence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04139" marR="0" rtl="0" algn="l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Founded in 1982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04139" marR="0" rtl="0" algn="l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Three rotor-wing bases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04139" marR="0" rtl="0" algn="l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Nurse/Paramedic/Pilot crew configuration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04139" marR="0" rtl="0" algn="l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Dedicated communications center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04139" marR="0" rtl="0" algn="l">
              <a:lnSpc>
                <a:spcPct val="120000"/>
              </a:lnSpc>
              <a:spcBef>
                <a:spcPts val="950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Partners: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Med-Trans Corporation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Banner Health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Children’s Hospital Colorado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Boulder Community Hospital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helicopter flying in the air  Description generated with very high confidence" id="58" name="Google Shape;5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9544" y="2415929"/>
            <a:ext cx="3818522" cy="255252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0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203" name="Google Shape;203;p20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/>
          <p:nvPr>
            <p:ph type="title"/>
          </p:nvPr>
        </p:nvSpPr>
        <p:spPr>
          <a:xfrm>
            <a:off x="902004" y="908380"/>
            <a:ext cx="6572784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Rotor Disc Considerations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5502655" y="1831975"/>
            <a:ext cx="2748915" cy="2963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625">
            <a:spAutoFit/>
          </a:bodyPr>
          <a:lstStyle/>
          <a:p>
            <a:pPr indent="-120650" lvl="0" marL="104139" marR="508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Blades flex in wind or idle  speeds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Nothing over the head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598170" rtl="0" algn="l">
              <a:lnSpc>
                <a:spcPct val="108000"/>
              </a:lnSpc>
              <a:spcBef>
                <a:spcPts val="142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Do not immediately  approach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14000"/>
              </a:lnSpc>
              <a:spcBef>
                <a:spcPts val="113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Wait until signaled by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4139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crew/pilot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Approach from downhill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1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211" name="Google Shape;211;p21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helicopter parked on the side of a road  Description generated with very high confidence" id="212" name="Google Shape;2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426" y="2084054"/>
            <a:ext cx="5029200" cy="31711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/>
          <p:nvPr>
            <p:ph type="title"/>
          </p:nvPr>
        </p:nvSpPr>
        <p:spPr>
          <a:xfrm>
            <a:off x="902004" y="973327"/>
            <a:ext cx="724802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Flight Pram Loading/Unloading</a:t>
            </a:r>
            <a:endParaRPr sz="4400"/>
          </a:p>
        </p:txBody>
      </p:sp>
      <p:sp>
        <p:nvSpPr>
          <p:cNvPr id="218" name="Google Shape;218;p22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219" name="Google Shape;219;p22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indoor, table, desk, car  Description generated with very high confidence" id="220" name="Google Shape;2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4145" y="2287865"/>
            <a:ext cx="5044239" cy="33801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A picture containing outdoor, plane, airplane, small  Description generated with very high confidence" id="221" name="Google Shape;22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95" y="1870471"/>
            <a:ext cx="2743200" cy="41096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/>
          <p:nvPr>
            <p:ph type="title"/>
          </p:nvPr>
        </p:nvSpPr>
        <p:spPr>
          <a:xfrm>
            <a:off x="902004" y="973327"/>
            <a:ext cx="4656087" cy="704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Aircraft Accidents</a:t>
            </a:r>
            <a:endParaRPr sz="4400"/>
          </a:p>
        </p:txBody>
      </p:sp>
      <p:sp>
        <p:nvSpPr>
          <p:cNvPr id="227" name="Google Shape;227;p23"/>
          <p:cNvSpPr/>
          <p:nvPr/>
        </p:nvSpPr>
        <p:spPr>
          <a:xfrm>
            <a:off x="159899" y="2190489"/>
            <a:ext cx="4667885" cy="31560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/>
          <p:cNvSpPr txBox="1"/>
          <p:nvPr/>
        </p:nvSpPr>
        <p:spPr>
          <a:xfrm>
            <a:off x="5017389" y="1684756"/>
            <a:ext cx="3481070" cy="3943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0000">
            <a:spAutoFit/>
          </a:bodyPr>
          <a:lstStyle/>
          <a:p>
            <a:pPr indent="-120650" lvl="0" marL="1041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Your safety comes first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Multiple hazards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Unstable aircraft position/skids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Blades may break off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Tail rotor still spinning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Fuel leak/fire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Emergency Shutdown Procedure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Start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Fuel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Battery buttons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Rotor brake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3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MED EVAC - HELICOPTER SAFETY AND SEARCH ASSIST TRAINING</a:t>
            </a:r>
            <a:endParaRPr/>
          </a:p>
        </p:txBody>
      </p:sp>
      <p:sp>
        <p:nvSpPr>
          <p:cNvPr id="230" name="Google Shape;230;p23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/>
          <p:nvPr>
            <p:ph type="title"/>
          </p:nvPr>
        </p:nvSpPr>
        <p:spPr>
          <a:xfrm>
            <a:off x="901995" y="908375"/>
            <a:ext cx="6258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Engine start selector off</a:t>
            </a:r>
            <a:endParaRPr/>
          </a:p>
        </p:txBody>
      </p:sp>
      <p:sp>
        <p:nvSpPr>
          <p:cNvPr id="236" name="Google Shape;236;p24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237" name="Google Shape;237;p24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appliance, car, truck, front  Description generated with very high confidence" id="238" name="Google Shape;23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0387" y="1810313"/>
            <a:ext cx="2743200" cy="41096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A close up of a camera  Description generated with high confidence" id="239" name="Google Shape;23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9229" y="1830304"/>
            <a:ext cx="2743200" cy="41148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/>
          <p:nvPr>
            <p:ph type="title"/>
          </p:nvPr>
        </p:nvSpPr>
        <p:spPr>
          <a:xfrm>
            <a:off x="902000" y="908375"/>
            <a:ext cx="8140271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Emergency fuel shut-off handle </a:t>
            </a:r>
            <a:endParaRPr/>
          </a:p>
        </p:txBody>
      </p:sp>
      <p:sp>
        <p:nvSpPr>
          <p:cNvPr id="245" name="Google Shape;245;p25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246" name="Google Shape;246;p25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car, table, sitting, plane  Description generated with very high confidence" id="247" name="Google Shape;24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0242" y="1915590"/>
            <a:ext cx="2743200" cy="41096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>
            <p:ph type="title"/>
          </p:nvPr>
        </p:nvSpPr>
        <p:spPr>
          <a:xfrm>
            <a:off x="902004" y="908380"/>
            <a:ext cx="6488429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Battery Shut-off  </a:t>
            </a:r>
            <a:r>
              <a:rPr lang="en-US" sz="2400"/>
              <a:t>2- buttons</a:t>
            </a:r>
            <a:r>
              <a:rPr lang="en-US"/>
              <a:t> </a:t>
            </a:r>
            <a:endParaRPr sz="3000"/>
          </a:p>
        </p:txBody>
      </p:sp>
      <p:sp>
        <p:nvSpPr>
          <p:cNvPr id="253" name="Google Shape;253;p26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254" name="Google Shape;254;p26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computer  Description generated with very high confidence" id="255" name="Google Shape;2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0229" y="2013347"/>
            <a:ext cx="2743200" cy="41096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A close up of a computer keyboard  Description generated with very high confidence" id="256" name="Google Shape;25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4584" y="2013347"/>
            <a:ext cx="2743200" cy="41096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/>
          <p:nvPr>
            <p:ph type="title"/>
          </p:nvPr>
        </p:nvSpPr>
        <p:spPr>
          <a:xfrm>
            <a:off x="902004" y="908380"/>
            <a:ext cx="4118309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Rotor Brake</a:t>
            </a:r>
            <a:endParaRPr/>
          </a:p>
        </p:txBody>
      </p:sp>
      <p:sp>
        <p:nvSpPr>
          <p:cNvPr id="262" name="Google Shape;262;p27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MED EVAC - HELICOPTER SAFETY AND SEARCH ASSIST TRAINING</a:t>
            </a:r>
            <a:endParaRPr/>
          </a:p>
        </p:txBody>
      </p:sp>
      <p:sp>
        <p:nvSpPr>
          <p:cNvPr id="263" name="Google Shape;263;p27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hand holding an object in his hand  Description generated with high confidence" id="264" name="Google Shape;2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7525" y="1960708"/>
            <a:ext cx="2743200" cy="41096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type="title"/>
          </p:nvPr>
        </p:nvSpPr>
        <p:spPr>
          <a:xfrm>
            <a:off x="902004" y="908380"/>
            <a:ext cx="7166142" cy="765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Emergency Procedures</a:t>
            </a:r>
            <a:endParaRPr/>
          </a:p>
        </p:txBody>
      </p:sp>
      <p:sp>
        <p:nvSpPr>
          <p:cNvPr id="270" name="Google Shape;270;p37"/>
          <p:cNvSpPr txBox="1"/>
          <p:nvPr/>
        </p:nvSpPr>
        <p:spPr>
          <a:xfrm>
            <a:off x="810564" y="1684756"/>
            <a:ext cx="4921885" cy="3421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0000">
            <a:spAutoFit/>
          </a:bodyPr>
          <a:lstStyle/>
          <a:p>
            <a:pPr indent="-120650" lvl="0" marL="1035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In-flight emergency, declared by pilot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3504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Sterile cockpit/essential communication only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3504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Tighten seatbelt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3504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Crash position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Upright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Knees bent at 90 degrees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3504" marR="0" rtl="0" algn="l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ELT - Emergency Location Transmitter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3504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Comm Spec flight following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7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MED EVAC - HELICOPTER SAFETY AND SEARCH ASSIST TRAINING</a:t>
            </a:r>
            <a:endParaRPr/>
          </a:p>
        </p:txBody>
      </p:sp>
      <p:sp>
        <p:nvSpPr>
          <p:cNvPr id="272" name="Google Shape;272;p37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monitor, black, front, display  Description generated with very high confidence" id="273" name="Google Shape;27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4016" y="3176954"/>
            <a:ext cx="3585795" cy="27021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/>
          <p:nvPr>
            <p:ph type="title"/>
          </p:nvPr>
        </p:nvSpPr>
        <p:spPr>
          <a:xfrm>
            <a:off x="902004" y="908380"/>
            <a:ext cx="6406448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Fire Extinguishers</a:t>
            </a:r>
            <a:endParaRPr/>
          </a:p>
        </p:txBody>
      </p:sp>
      <p:sp>
        <p:nvSpPr>
          <p:cNvPr id="279" name="Google Shape;279;p38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280" name="Google Shape;280;p38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indoor, motorcycle, table, sitting  Description generated with very high confidence" id="281" name="Google Shape;2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016" y="2041281"/>
            <a:ext cx="5205046" cy="391111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902004" y="908380"/>
            <a:ext cx="4066339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Our Helicopters</a:t>
            </a:r>
            <a:endParaRPr/>
          </a:p>
        </p:txBody>
      </p:sp>
      <p:sp>
        <p:nvSpPr>
          <p:cNvPr id="64" name="Google Shape;64;p3"/>
          <p:cNvSpPr txBox="1"/>
          <p:nvPr/>
        </p:nvSpPr>
        <p:spPr>
          <a:xfrm>
            <a:off x="810575" y="1983351"/>
            <a:ext cx="3171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0000">
            <a:spAutoFit/>
          </a:bodyPr>
          <a:lstStyle/>
          <a:p>
            <a:pPr indent="-120650" lvl="0" marL="104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AS350B3e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FAA Safety Enhancements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Night Vision Goggle Equipped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High-altitude rated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>
                <a:srgbClr val="181794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Longs Peak (14,259’)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Radio Comms/Sat Phone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66" name="Google Shape;66;p3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lane flying in the air  Description generated with very high confidence"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3716" y="1981498"/>
            <a:ext cx="4119318" cy="373724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, plane, airplane, small  Description generated with very high confidence" id="286" name="Google Shape;28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6637" y="1983268"/>
            <a:ext cx="2743200" cy="41096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A car parked in a parking lot  Description generated with very high confidence" id="287" name="Google Shape;28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" y="2528497"/>
            <a:ext cx="4292265" cy="28688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88" name="Google Shape;288;p40"/>
          <p:cNvSpPr txBox="1"/>
          <p:nvPr>
            <p:ph type="title"/>
          </p:nvPr>
        </p:nvSpPr>
        <p:spPr>
          <a:xfrm>
            <a:off x="841846" y="893341"/>
            <a:ext cx="6192620" cy="765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Emergency Egress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/>
          <p:nvPr/>
        </p:nvSpPr>
        <p:spPr>
          <a:xfrm>
            <a:off x="0" y="6400799"/>
            <a:ext cx="9144000" cy="457200"/>
          </a:xfrm>
          <a:custGeom>
            <a:rect b="b" l="l" r="r" t="t"/>
            <a:pathLst>
              <a:path extrusionOk="0" h="457200" w="91440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00319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41"/>
          <p:cNvSpPr/>
          <p:nvPr/>
        </p:nvSpPr>
        <p:spPr>
          <a:xfrm>
            <a:off x="0" y="6333744"/>
            <a:ext cx="9144000" cy="67310"/>
          </a:xfrm>
          <a:custGeom>
            <a:rect b="b" l="l" r="r" t="t"/>
            <a:pathLst>
              <a:path extrusionOk="0" h="67310" w="914400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1"/>
          <p:cNvSpPr/>
          <p:nvPr/>
        </p:nvSpPr>
        <p:spPr>
          <a:xfrm>
            <a:off x="894588" y="1737360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people flying a kite  Description generated with high confidence" id="296" name="Google Shape;29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08" y="-872447"/>
            <a:ext cx="9150015" cy="812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>
            <p:ph type="title"/>
          </p:nvPr>
        </p:nvSpPr>
        <p:spPr>
          <a:xfrm>
            <a:off x="902004" y="908380"/>
            <a:ext cx="3732964" cy="765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When To Call</a:t>
            </a:r>
            <a:endParaRPr/>
          </a:p>
        </p:txBody>
      </p:sp>
      <p:sp>
        <p:nvSpPr>
          <p:cNvPr id="73" name="Google Shape;73;p4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74" name="Google Shape;74;p4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4"/>
          <p:cNvSpPr txBox="1"/>
          <p:nvPr/>
        </p:nvSpPr>
        <p:spPr>
          <a:xfrm>
            <a:off x="810564" y="1684756"/>
            <a:ext cx="5887085" cy="3700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0000">
            <a:spAutoFit/>
          </a:bodyPr>
          <a:lstStyle/>
          <a:p>
            <a:pPr indent="0" lvl="0" marL="1035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35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35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Time-dependent injury or illness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3504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Prolonged extrication or rescue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3504" marR="0" rtl="0" algn="l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Critical-care scope of practice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3504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Specialty care: pediatrics, neuro, trauma, OB, burns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3504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Remote locations/backcountry insertion and evacuation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3504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Grid searches/recon flights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sitting at a desk in a room  Description generated with very high confidence" id="76" name="Google Shape;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5532" y="460208"/>
            <a:ext cx="3337259" cy="250858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type="title"/>
          </p:nvPr>
        </p:nvSpPr>
        <p:spPr>
          <a:xfrm>
            <a:off x="856886" y="442156"/>
            <a:ext cx="3293477" cy="772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To Call</a:t>
            </a:r>
            <a:endParaRPr/>
          </a:p>
        </p:txBody>
      </p:sp>
      <p:sp>
        <p:nvSpPr>
          <p:cNvPr id="82" name="Google Shape;82;p5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MED EVAC - HELICOPTER SAFETY AND SEARCH ASSIST TRAINING</a:t>
            </a:r>
            <a:endParaRPr/>
          </a:p>
        </p:txBody>
      </p:sp>
      <p:sp>
        <p:nvSpPr>
          <p:cNvPr id="83" name="Google Shape;83;p5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5"/>
          <p:cNvSpPr txBox="1"/>
          <p:nvPr/>
        </p:nvSpPr>
        <p:spPr>
          <a:xfrm>
            <a:off x="810564" y="1700301"/>
            <a:ext cx="4850130" cy="4741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2225">
            <a:spAutoFit/>
          </a:bodyPr>
          <a:lstStyle/>
          <a:p>
            <a:pPr indent="-114300" lvl="0" marL="103504" marR="0" rtl="0" algn="l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Dispatch-to-Dispatch communication via AIRNET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03504" marR="0" rtl="0" algn="l">
              <a:lnSpc>
                <a:spcPct val="114473"/>
              </a:lnSpc>
              <a:spcBef>
                <a:spcPts val="720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Type of request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13529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19411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Ground vs Air Standby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19411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Stand-down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19411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Grid Search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19705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Backcountry Insertion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03504" marR="0" rtl="0" algn="l">
              <a:lnSpc>
                <a:spcPct val="114473"/>
              </a:lnSpc>
              <a:spcBef>
                <a:spcPts val="919"/>
              </a:spcBef>
              <a:spcAft>
                <a:spcPts val="0"/>
              </a:spcAft>
              <a:buClr>
                <a:srgbClr val="181794"/>
              </a:buClr>
              <a:buSzPts val="18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GPS Coordinates, intersection, physical address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13529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LZ information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19411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Ground Contact Name and Radio Frequency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19411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Patient weight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19411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Call nature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396240" marR="0" rtl="0" algn="l">
              <a:lnSpc>
                <a:spcPct val="119705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Med Evac helicopter availability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809122" y="1215190"/>
            <a:ext cx="31868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1-800-247-5433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/>
          <p:nvPr>
            <p:ph type="title"/>
          </p:nvPr>
        </p:nvSpPr>
        <p:spPr>
          <a:xfrm>
            <a:off x="902004" y="908380"/>
            <a:ext cx="5304856" cy="765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Flights in Weather</a:t>
            </a:r>
            <a:endParaRPr/>
          </a:p>
        </p:txBody>
      </p:sp>
      <p:sp>
        <p:nvSpPr>
          <p:cNvPr id="91" name="Google Shape;91;p6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92" name="Google Shape;92;p6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6"/>
          <p:cNvSpPr txBox="1"/>
          <p:nvPr/>
        </p:nvSpPr>
        <p:spPr>
          <a:xfrm>
            <a:off x="810564" y="1684756"/>
            <a:ext cx="7040245" cy="2738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0000">
            <a:spAutoFit/>
          </a:bodyPr>
          <a:lstStyle/>
          <a:p>
            <a:pPr indent="-120650" lvl="0" marL="1041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Visual flight rules (VFR)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Med-Trans visibility and ceiling minimums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Instruments for emergencies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No icing conditions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Effects of temperature and altitude on all aircraft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104139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181794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Participation in regional notification system for weather turndowns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/>
          <p:nvPr>
            <p:ph type="title"/>
          </p:nvPr>
        </p:nvSpPr>
        <p:spPr>
          <a:xfrm>
            <a:off x="856886" y="351919"/>
            <a:ext cx="5136815" cy="772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Landing Zone Setup</a:t>
            </a:r>
            <a:endParaRPr/>
          </a:p>
        </p:txBody>
      </p:sp>
      <p:sp>
        <p:nvSpPr>
          <p:cNvPr id="99" name="Google Shape;99;p7"/>
          <p:cNvSpPr txBox="1"/>
          <p:nvPr/>
        </p:nvSpPr>
        <p:spPr>
          <a:xfrm>
            <a:off x="809124" y="1586617"/>
            <a:ext cx="3206265" cy="4738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2225">
            <a:spAutoFit/>
          </a:bodyPr>
          <a:lstStyle/>
          <a:p>
            <a:pPr indent="0" lvl="0" marL="12700" marR="0" rtl="0" algn="l">
              <a:lnSpc>
                <a:spcPct val="114473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b="0" i="0" lang="en-US" sz="19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 Size, surface, slope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396240" marR="0" rtl="0" algn="l">
              <a:lnSpc>
                <a:spcPct val="113529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100 ft x 100 ft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396240" marR="0" rtl="0" algn="l">
              <a:lnSpc>
                <a:spcPct val="119411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Walk it out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396240" marR="0" rtl="0" algn="l">
              <a:lnSpc>
                <a:spcPct val="119705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8° slope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14473"/>
              </a:lnSpc>
              <a:spcBef>
                <a:spcPts val="915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 </a:t>
            </a:r>
            <a:r>
              <a:rPr b="0" i="0" lang="en-US" sz="19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 Winds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396240" marR="0" rtl="0" algn="l">
              <a:lnSpc>
                <a:spcPct val="113823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Direction and speed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14736"/>
              </a:lnSpc>
              <a:spcBef>
                <a:spcPts val="915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en-US" sz="1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9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 Obstacles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396240" marR="0" rtl="0" algn="l">
              <a:lnSpc>
                <a:spcPct val="114058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Overhead lines, poles, trees up to several hundred feet out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14473"/>
              </a:lnSpc>
              <a:spcBef>
                <a:spcPts val="905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1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9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 Route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396240" marR="0" rtl="0" algn="l">
              <a:lnSpc>
                <a:spcPct val="113823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Ingress/egress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14473"/>
              </a:lnSpc>
              <a:spcBef>
                <a:spcPts val="91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en-US" sz="19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– Double-check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396240" marR="0" rtl="0" algn="l">
              <a:lnSpc>
                <a:spcPct val="113823"/>
              </a:lnSpc>
              <a:spcBef>
                <a:spcPts val="0"/>
              </a:spcBef>
              <a:spcAft>
                <a:spcPts val="0"/>
              </a:spcAft>
              <a:buClr>
                <a:srgbClr val="181794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When in doubt, point it out!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101" name="Google Shape;101;p7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7"/>
          <p:cNvSpPr txBox="1"/>
          <p:nvPr/>
        </p:nvSpPr>
        <p:spPr>
          <a:xfrm>
            <a:off x="809124" y="1124952"/>
            <a:ext cx="27431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Remember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SWORD</a:t>
            </a: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flying through the air on top of a grass covered field  Description generated with very high confidence" id="103" name="Google Shape;1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6316" y="1965638"/>
            <a:ext cx="4481847" cy="335333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110" name="Google Shape;110;p8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 txBox="1"/>
          <p:nvPr>
            <p:ph idx="11" type="ftr"/>
          </p:nvPr>
        </p:nvSpPr>
        <p:spPr>
          <a:xfrm>
            <a:off x="2615564" y="6583400"/>
            <a:ext cx="391604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MED EVAC - HELICOPTER SAFETY AND SEARCH ASSIST TRAINING</a:t>
            </a:r>
            <a:endParaRPr/>
          </a:p>
        </p:txBody>
      </p:sp>
      <p:sp>
        <p:nvSpPr>
          <p:cNvPr id="117" name="Google Shape;117;p9"/>
          <p:cNvSpPr txBox="1"/>
          <p:nvPr>
            <p:ph idx="12" type="sldNum"/>
          </p:nvPr>
        </p:nvSpPr>
        <p:spPr>
          <a:xfrm>
            <a:off x="8155685" y="6575247"/>
            <a:ext cx="1879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2018-08-20T16:03:39Z</dcterms:created>
  <dc:creator>Lallo, Harmony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2018-08-20T00:00:00Z</vt:filetime>
  </property>
</Properties>
</file>